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580415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推理判断题。根据第一段中的</a:t>
            </a:r>
            <a:r>
              <a:rPr lang="en-US" altLang="zh-CN" b="1">
                <a:solidFill>
                  <a:srgbClr val="FF0000"/>
                </a:solidFill>
                <a:cs typeface="Times New Roman"/>
              </a:rPr>
              <a:t>“she said to herself unhappily”</a:t>
            </a:r>
            <a:r>
              <a:rPr lang="zh-CN" altLang="zh-CN" b="1">
                <a:solidFill>
                  <a:srgbClr val="FF0000"/>
                </a:solidFill>
                <a:cs typeface="Times New Roman"/>
              </a:rPr>
              <a:t>；第二段中的</a:t>
            </a:r>
            <a:r>
              <a:rPr lang="en-US" altLang="zh-CN" b="1">
                <a:solidFill>
                  <a:srgbClr val="FF0000"/>
                </a:solidFill>
                <a:cs typeface="Times New Roman"/>
              </a:rPr>
              <a:t>“She was surprised that there was a travel magazine with an entry form</a:t>
            </a:r>
            <a:r>
              <a:rPr lang="zh-CN" altLang="zh-CN" b="1">
                <a:solidFill>
                  <a:srgbClr val="FF0000"/>
                </a:solidFill>
                <a:cs typeface="Times New Roman"/>
              </a:rPr>
              <a:t>（</a:t>
            </a:r>
            <a:r>
              <a:rPr lang="zh-CN" altLang="zh-CN" b="1">
                <a:solidFill>
                  <a:srgbClr val="FF0000"/>
                </a:solidFill>
                <a:ea typeface="楷体"/>
                <a:cs typeface="Times New Roman"/>
              </a:rPr>
              <a:t>报名表</a:t>
            </a:r>
            <a:r>
              <a:rPr lang="zh-CN" altLang="zh-CN" b="1">
                <a:solidFill>
                  <a:srgbClr val="FF0000"/>
                </a:solidFill>
                <a:cs typeface="Times New Roman"/>
              </a:rPr>
              <a:t>）</a:t>
            </a:r>
            <a:r>
              <a:rPr lang="en-US" altLang="zh-CN" b="1">
                <a:solidFill>
                  <a:srgbClr val="FF0000"/>
                </a:solidFill>
                <a:cs typeface="Times New Roman"/>
              </a:rPr>
              <a:t>”.</a:t>
            </a:r>
            <a:r>
              <a:rPr lang="zh-CN" altLang="zh-CN" b="1">
                <a:solidFill>
                  <a:srgbClr val="FF0000"/>
                </a:solidFill>
                <a:cs typeface="Times New Roman"/>
              </a:rPr>
              <a:t>及最后一段中的</a:t>
            </a:r>
            <a:r>
              <a:rPr lang="en-US" altLang="zh-CN" b="1">
                <a:solidFill>
                  <a:srgbClr val="FF0000"/>
                </a:solidFill>
                <a:cs typeface="Times New Roman"/>
              </a:rPr>
              <a:t>“And she couldn’t wait to take the trip there.”</a:t>
            </a:r>
            <a:r>
              <a:rPr lang="zh-CN" altLang="zh-CN" b="1">
                <a:solidFill>
                  <a:srgbClr val="FF0000"/>
                </a:solidFill>
                <a:cs typeface="Times New Roman"/>
              </a:rPr>
              <a:t>可知，安妮一开始时是不高兴的，然后她看到杂志感到惊讶，最后她因为赢得了旅行的机会而兴奋。因此，情感变化为：不高兴</a:t>
            </a:r>
            <a:r>
              <a:rPr lang="en-US" altLang="zh-CN" b="1">
                <a:solidFill>
                  <a:srgbClr val="FF0000"/>
                </a:solidFill>
                <a:latin typeface="宋体"/>
                <a:cs typeface="Times New Roman"/>
              </a:rPr>
              <a:t>→</a:t>
            </a:r>
            <a:r>
              <a:rPr lang="zh-CN" altLang="zh-CN" b="1">
                <a:solidFill>
                  <a:srgbClr val="FF0000"/>
                </a:solidFill>
                <a:cs typeface="Times New Roman"/>
              </a:rPr>
              <a:t>惊讶</a:t>
            </a:r>
            <a:r>
              <a:rPr lang="en-US" altLang="zh-CN" b="1">
                <a:solidFill>
                  <a:srgbClr val="FF0000"/>
                </a:solidFill>
                <a:latin typeface="宋体"/>
                <a:cs typeface="Times New Roman"/>
              </a:rPr>
              <a:t>→</a:t>
            </a:r>
            <a:r>
              <a:rPr lang="zh-CN" altLang="zh-CN" b="1">
                <a:solidFill>
                  <a:srgbClr val="FF0000"/>
                </a:solidFill>
                <a:cs typeface="Times New Roman"/>
              </a:rPr>
              <a:t>兴奋。故选</a:t>
            </a:r>
            <a:r>
              <a:rPr lang="en-US" altLang="zh-CN" b="1">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162216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674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Annie got the entry form in the library.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Annie spent most of her time in the library.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Annie was finally going to Hawaii with her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122462" y="908720"/>
            <a:ext cx="518091" cy="646331"/>
          </a:xfrm>
          <a:prstGeom prst="rect">
            <a:avLst/>
          </a:prstGeom>
          <a:noFill/>
        </p:spPr>
        <p:txBody>
          <a:bodyPr wrap="none" rtlCol="0">
            <a:spAutoFit/>
          </a:bodyPr>
          <a:lstStyle/>
          <a:p>
            <a:pPr algn="ctr"/>
            <a:r>
              <a:rPr lang="en-US" altLang="zh-CN" sz="3600" smtClean="0">
                <a:latin typeface="Times New Roman"/>
                <a:ea typeface="宋体"/>
              </a:rPr>
              <a:t>A</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5148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cs typeface="Times New Roman"/>
              </a:rPr>
              <a:t>[</a:t>
            </a:r>
            <a:r>
              <a:rPr lang="zh-CN" altLang="zh-CN" b="1">
                <a:solidFill>
                  <a:srgbClr val="FF0000"/>
                </a:solidFill>
                <a:ea typeface="黑体"/>
                <a:cs typeface="Times New Roman"/>
              </a:rPr>
              <a:t>解析</a:t>
            </a:r>
            <a:r>
              <a:rPr lang="en-US" altLang="zh-CN" b="1">
                <a:solidFill>
                  <a:srgbClr val="FF0000"/>
                </a:solidFill>
                <a:cs typeface="Times New Roman"/>
              </a:rPr>
              <a:t>]</a:t>
            </a:r>
            <a:r>
              <a:rPr lang="zh-CN" altLang="zh-CN" b="1">
                <a:solidFill>
                  <a:srgbClr val="FF0000"/>
                </a:solidFill>
                <a:cs typeface="Times New Roman"/>
              </a:rPr>
              <a:t>细节理解题。根据第二段中的</a:t>
            </a:r>
            <a:r>
              <a:rPr lang="en-US" altLang="zh-CN" b="1">
                <a:solidFill>
                  <a:srgbClr val="FF0000"/>
                </a:solidFill>
                <a:cs typeface="Times New Roman"/>
              </a:rPr>
              <a:t>“Annie went to the library to find books about Hawaii. She was surprised that there was a travel magazine with an entry form</a:t>
            </a:r>
            <a:r>
              <a:rPr lang="zh-CN" altLang="zh-CN" b="1">
                <a:solidFill>
                  <a:srgbClr val="FF0000"/>
                </a:solidFill>
                <a:cs typeface="Times New Roman"/>
              </a:rPr>
              <a:t>（</a:t>
            </a:r>
            <a:r>
              <a:rPr lang="zh-CN" altLang="zh-CN" b="1">
                <a:solidFill>
                  <a:srgbClr val="FF0000"/>
                </a:solidFill>
                <a:ea typeface="楷体"/>
                <a:cs typeface="Times New Roman"/>
              </a:rPr>
              <a:t>报名表</a:t>
            </a:r>
            <a:r>
              <a:rPr lang="zh-CN" altLang="zh-CN" b="1">
                <a:solidFill>
                  <a:srgbClr val="FF0000"/>
                </a:solidFill>
                <a:cs typeface="Times New Roman"/>
              </a:rPr>
              <a:t>）</a:t>
            </a:r>
            <a:r>
              <a:rPr lang="en-US" altLang="zh-CN" b="1" smtClean="0">
                <a:solidFill>
                  <a:srgbClr val="FF0000"/>
                </a:solidFill>
                <a:cs typeface="Times New Roman"/>
              </a:rPr>
              <a:t>.”</a:t>
            </a:r>
            <a:r>
              <a:rPr lang="zh-CN" altLang="zh-CN" b="1">
                <a:solidFill>
                  <a:srgbClr val="FF0000"/>
                </a:solidFill>
                <a:cs typeface="Times New Roman"/>
              </a:rPr>
              <a:t>可知，安妮在图书馆里发现了报名表。故选</a:t>
            </a:r>
            <a:r>
              <a:rPr lang="en-US" altLang="zh-CN" b="1">
                <a:solidFill>
                  <a:srgbClr val="FF0000"/>
                </a:solidFill>
                <a:cs typeface="Times New Roman"/>
              </a:rPr>
              <a:t>A</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918157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574973" y="654003"/>
            <a:ext cx="11098696" cy="1507577"/>
          </a:xfrm>
          <a:prstGeom prst="rect">
            <a:avLst/>
          </a:prstGeom>
        </p:spPr>
      </p:pic>
      <p:sp>
        <p:nvSpPr>
          <p:cNvPr id="5" name="内容占位符 2"/>
          <p:cNvSpPr>
            <a:spLocks noGrp="1"/>
          </p:cNvSpPr>
          <p:nvPr>
            <p:ph idx="1"/>
          </p:nvPr>
        </p:nvSpPr>
        <p:spPr>
          <a:xfrm>
            <a:off x="360854" y="3762955"/>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山东菏泽鄄城期中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260332"/>
            <a:ext cx="3024336" cy="790377"/>
          </a:xfrm>
          <a:prstGeom prst="rect">
            <a:avLst/>
          </a:prstGeom>
        </p:spPr>
      </p:pic>
      <p:sp>
        <p:nvSpPr>
          <p:cNvPr id="7" name="内容占位符 1"/>
          <p:cNvSpPr txBox="1">
            <a:spLocks/>
          </p:cNvSpPr>
          <p:nvPr/>
        </p:nvSpPr>
        <p:spPr bwMode="auto">
          <a:xfrm>
            <a:off x="360854" y="2211879"/>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mtClean="0">
                <a:solidFill>
                  <a:srgbClr val="000000"/>
                </a:solidFill>
                <a:ea typeface="楷体"/>
                <a:cs typeface="Times New Roman"/>
              </a:rPr>
              <a:t>                             </a:t>
            </a:r>
            <a:r>
              <a:rPr lang="zh-CN" altLang="zh-CN" smtClean="0">
                <a:solidFill>
                  <a:srgbClr val="000000"/>
                </a:solidFill>
                <a:ea typeface="楷体"/>
                <a:cs typeface="Times New Roman"/>
              </a:rPr>
              <a:t>本文主要介绍了安妮通过旅行杂志报名表获得了去夏威夷旅行的机会的故事。</a:t>
            </a:r>
            <a:endParaRPr lang="zh-CN" altLang="zh-CN" sz="900">
              <a:solidFill>
                <a:srgbClr val="000000"/>
              </a:solidFill>
              <a:cs typeface="Times New Roman"/>
            </a:endParaRPr>
          </a:p>
        </p:txBody>
      </p:sp>
    </p:spTree>
    <p:extLst>
      <p:ext uri="{BB962C8B-B14F-4D97-AF65-F5344CB8AC3E}">
        <p14:creationId xmlns:p14="http://schemas.microsoft.com/office/powerpoint/2010/main" val="173818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1081461"/>
            <a:ext cx="11485848" cy="414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Annie read many books about Hawaii</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夏威夷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she liked most was the beautiful beach. She wanted to go to Hawaii on vacation, but it needed a lot of money. Annie thought she could save up for the trip. “It doesn’t seem to be such a simple thing,” she said to herself unhappily.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4003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5909310"/>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was at school the next day, Annie went to the library to find books about Hawaii. She was surprised that there was a travel magazine with an entry form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报名表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thought she might get the chance to win a trip to Hawaii. The trip was for one week and two other people could also go on the trip. That night, Annie wrote all the information on the form and put it in the mailbox.</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6153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few weeks went by. Annie got a call. A man told her that she won the trip. “Wow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shouted Annie. “I just can’t believe they chose me.” Finally, she was going to make her dream of going to Hawaii come true. And she couldn’t wait to take the trip there.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8541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was Annie most interested in about Hawaii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57625"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food.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buildings.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beach.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98662" y="908720"/>
            <a:ext cx="518091" cy="646331"/>
          </a:xfrm>
          <a:prstGeom prst="rect">
            <a:avLst/>
          </a:prstGeom>
          <a:noFill/>
        </p:spPr>
        <p:txBody>
          <a:bodyPr wrap="none" rtlCol="0">
            <a:spAutoFit/>
          </a:bodyPr>
          <a:lstStyle/>
          <a:p>
            <a:pPr algn="ctr"/>
            <a:r>
              <a:rPr lang="en-US" altLang="zh-CN" sz="3600">
                <a:latin typeface="Times New Roman"/>
                <a:ea typeface="宋体"/>
              </a:rPr>
              <a:t>C</a:t>
            </a:r>
            <a:endParaRPr lang="zh-CN" altLang="en-US" sz="3600" b="1" kern="100">
              <a:solidFill>
                <a:srgbClr val="FF0000"/>
              </a:solidFill>
              <a:cs typeface="Times New Roman" panose="02020603050405020304" pitchFamily="18" charset="0"/>
            </a:endParaRPr>
          </a:p>
        </p:txBody>
      </p:sp>
      <p:sp>
        <p:nvSpPr>
          <p:cNvPr id="4" name="内容占位符 2"/>
          <p:cNvSpPr txBox="1">
            <a:spLocks/>
          </p:cNvSpPr>
          <p:nvPr/>
        </p:nvSpPr>
        <p:spPr bwMode="auto">
          <a:xfrm>
            <a:off x="360854" y="318108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细节理解题。根据第一段中的</a:t>
            </a:r>
            <a:r>
              <a:rPr lang="en-US" altLang="zh-CN" b="1" smtClean="0">
                <a:solidFill>
                  <a:srgbClr val="FF0000"/>
                </a:solidFill>
                <a:cs typeface="Times New Roman"/>
              </a:rPr>
              <a:t>“What she liked most was the beautiful beach.”</a:t>
            </a:r>
            <a:r>
              <a:rPr lang="zh-CN" altLang="zh-CN" b="1" smtClean="0">
                <a:solidFill>
                  <a:srgbClr val="FF0000"/>
                </a:solidFill>
                <a:cs typeface="Times New Roman"/>
              </a:rPr>
              <a:t>可知，安妮对夏威夷的海滩最感兴趣。故选</a:t>
            </a:r>
            <a:r>
              <a:rPr lang="en-US" altLang="zh-CN" b="1" smtClean="0">
                <a:solidFill>
                  <a:srgbClr val="FF0000"/>
                </a:solidFill>
                <a:cs typeface="Times New Roman"/>
              </a:rPr>
              <a:t>C</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149037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Annie think of saving money for the trip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495675" algn="l"/>
                <a:tab pos="79819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Easy.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Meaningless.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TextBox 2"/>
          <p:cNvSpPr txBox="1"/>
          <p:nvPr/>
        </p:nvSpPr>
        <p:spPr>
          <a:xfrm>
            <a:off x="1125761" y="908720"/>
            <a:ext cx="492443" cy="646331"/>
          </a:xfrm>
          <a:prstGeom prst="rect">
            <a:avLst/>
          </a:prstGeom>
          <a:noFill/>
        </p:spPr>
        <p:txBody>
          <a:bodyPr wrap="none" rtlCol="0">
            <a:spAutoFit/>
          </a:bodyPr>
          <a:lstStyle/>
          <a:p>
            <a:pPr algn="ctr"/>
            <a:r>
              <a:rPr lang="en-US" altLang="zh-CN" sz="3600" smtClean="0">
                <a:latin typeface="Times New Roman"/>
                <a:ea typeface="宋体"/>
              </a:rPr>
              <a:t>B</a:t>
            </a:r>
            <a:endParaRPr lang="zh-CN" altLang="en-US" sz="3600" b="1" kern="100">
              <a:solidFill>
                <a:srgbClr val="FF0000"/>
              </a:solidFill>
              <a:cs typeface="Times New Roman" panose="02020603050405020304" pitchFamily="18" charset="0"/>
            </a:endParaRPr>
          </a:p>
        </p:txBody>
      </p:sp>
      <p:sp>
        <p:nvSpPr>
          <p:cNvPr id="4" name="内容占位符 3"/>
          <p:cNvSpPr txBox="1">
            <a:spLocks/>
          </p:cNvSpPr>
          <p:nvPr/>
        </p:nvSpPr>
        <p:spPr bwMode="auto">
          <a:xfrm>
            <a:off x="334566" y="3185606"/>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细节理解题。根据第一段中的</a:t>
            </a:r>
            <a:r>
              <a:rPr lang="en-US" altLang="zh-CN" b="1" smtClean="0">
                <a:solidFill>
                  <a:srgbClr val="FF0000"/>
                </a:solidFill>
                <a:cs typeface="Times New Roman"/>
              </a:rPr>
              <a:t>“Annie thought she could save up for the trip.‘It doesn’t seem to be such a simple thing,’ she said to herself unhappily.”</a:t>
            </a:r>
            <a:r>
              <a:rPr lang="zh-CN" altLang="zh-CN" b="1" smtClean="0">
                <a:solidFill>
                  <a:srgbClr val="FF0000"/>
                </a:solidFill>
                <a:cs typeface="Times New Roman"/>
              </a:rPr>
              <a:t>可知，安妮觉得为旅行攒钱并不容易。故选</a:t>
            </a:r>
            <a:r>
              <a:rPr lang="en-US" altLang="zh-CN" b="1" smtClean="0">
                <a:solidFill>
                  <a:srgbClr val="FF0000"/>
                </a:solidFill>
                <a:cs typeface="Times New Roman"/>
              </a:rPr>
              <a:t>B</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3186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258532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people could go to Hawaii together if someone won the prize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57625" algn="l"/>
                <a:tab pos="7534275"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TextBox 3"/>
          <p:cNvSpPr txBox="1"/>
          <p:nvPr/>
        </p:nvSpPr>
        <p:spPr>
          <a:xfrm>
            <a:off x="1123355" y="870620"/>
            <a:ext cx="518091" cy="646331"/>
          </a:xfrm>
          <a:prstGeom prst="rect">
            <a:avLst/>
          </a:prstGeom>
          <a:noFill/>
        </p:spPr>
        <p:txBody>
          <a:bodyPr wrap="none" rtlCol="0">
            <a:spAutoFit/>
          </a:bodyPr>
          <a:lstStyle/>
          <a:p>
            <a:pPr algn="ctr"/>
            <a:r>
              <a:rPr lang="en-US" altLang="zh-CN" sz="3600" smtClean="0">
                <a:latin typeface="Times New Roman"/>
                <a:ea typeface="宋体"/>
              </a:rPr>
              <a:t>A</a:t>
            </a:r>
            <a:endParaRPr lang="zh-CN" altLang="en-US" sz="3600" b="1" kern="100">
              <a:solidFill>
                <a:srgbClr val="FF0000"/>
              </a:solidFill>
              <a:cs typeface="Times New Roman" panose="02020603050405020304" pitchFamily="18" charset="0"/>
            </a:endParaRPr>
          </a:p>
        </p:txBody>
      </p:sp>
      <p:sp>
        <p:nvSpPr>
          <p:cNvPr id="5" name="内容占位符 4"/>
          <p:cNvSpPr txBox="1">
            <a:spLocks/>
          </p:cNvSpPr>
          <p:nvPr/>
        </p:nvSpPr>
        <p:spPr bwMode="auto">
          <a:xfrm>
            <a:off x="360854" y="3083818"/>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b="1" smtClean="0">
                <a:solidFill>
                  <a:srgbClr val="FF0000"/>
                </a:solidFill>
                <a:cs typeface="Times New Roman"/>
              </a:rPr>
              <a:t>[</a:t>
            </a:r>
            <a:r>
              <a:rPr lang="zh-CN" altLang="zh-CN" b="1" smtClean="0">
                <a:solidFill>
                  <a:srgbClr val="FF0000"/>
                </a:solidFill>
                <a:ea typeface="黑体"/>
                <a:cs typeface="Times New Roman"/>
              </a:rPr>
              <a:t>解析</a:t>
            </a:r>
            <a:r>
              <a:rPr lang="en-US" altLang="zh-CN" b="1" smtClean="0">
                <a:solidFill>
                  <a:srgbClr val="FF0000"/>
                </a:solidFill>
                <a:cs typeface="Times New Roman"/>
              </a:rPr>
              <a:t>]</a:t>
            </a:r>
            <a:r>
              <a:rPr lang="zh-CN" altLang="zh-CN" b="1" smtClean="0">
                <a:solidFill>
                  <a:srgbClr val="FF0000"/>
                </a:solidFill>
                <a:cs typeface="Times New Roman"/>
              </a:rPr>
              <a:t>细节理解题。根据第二段中的</a:t>
            </a:r>
            <a:r>
              <a:rPr lang="en-US" altLang="zh-CN" b="1" smtClean="0">
                <a:solidFill>
                  <a:srgbClr val="FF0000"/>
                </a:solidFill>
                <a:cs typeface="Times New Roman"/>
              </a:rPr>
              <a:t>“The trip was for one week and two other people could also go on the trip.”</a:t>
            </a:r>
            <a:r>
              <a:rPr lang="zh-CN" altLang="zh-CN" b="1" smtClean="0">
                <a:solidFill>
                  <a:srgbClr val="FF0000"/>
                </a:solidFill>
                <a:cs typeface="Times New Roman"/>
              </a:rPr>
              <a:t>可知，这次旅行总共可以去三个人。故选</a:t>
            </a:r>
            <a:r>
              <a:rPr lang="en-US" altLang="zh-CN" b="1" smtClean="0">
                <a:solidFill>
                  <a:srgbClr val="FF0000"/>
                </a:solidFill>
                <a:cs typeface="Times New Roman"/>
              </a:rPr>
              <a:t>A</a:t>
            </a:r>
            <a:r>
              <a:rPr lang="zh-CN" altLang="zh-CN" b="1" smtClean="0">
                <a:solidFill>
                  <a:srgbClr val="FF0000"/>
                </a:solidFill>
                <a:cs typeface="Times New Roman"/>
              </a:rPr>
              <a:t>。</a:t>
            </a:r>
            <a:endParaRPr lang="zh-CN" altLang="zh-CN" sz="900">
              <a:solidFill>
                <a:srgbClr val="000000"/>
              </a:solidFill>
              <a:cs typeface="Times New Roman"/>
            </a:endParaRPr>
          </a:p>
        </p:txBody>
      </p:sp>
    </p:spTree>
    <p:extLst>
      <p:ext uri="{BB962C8B-B14F-4D97-AF65-F5344CB8AC3E}">
        <p14:creationId xmlns:p14="http://schemas.microsoft.com/office/powerpoint/2010/main" val="2260697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can best show the change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Annie’s feelings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Unhappy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Unhappy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685430" y="975835"/>
            <a:ext cx="4453497" cy="574214"/>
          </a:xfrm>
          <a:prstGeom prst="rect">
            <a:avLst/>
          </a:prstGeom>
        </p:spPr>
      </p:pic>
      <p:sp>
        <p:nvSpPr>
          <p:cNvPr id="4" name="TextBox 3"/>
          <p:cNvSpPr txBox="1"/>
          <p:nvPr/>
        </p:nvSpPr>
        <p:spPr>
          <a:xfrm>
            <a:off x="1141512" y="927770"/>
            <a:ext cx="518091" cy="646331"/>
          </a:xfrm>
          <a:prstGeom prst="rect">
            <a:avLst/>
          </a:prstGeom>
          <a:noFill/>
        </p:spPr>
        <p:txBody>
          <a:bodyPr wrap="none" rtlCol="0">
            <a:spAutoFit/>
          </a:bodyPr>
          <a:lstStyle/>
          <a:p>
            <a:pPr algn="ctr"/>
            <a:r>
              <a:rPr lang="en-US" altLang="zh-CN" sz="3600">
                <a:latin typeface="Times New Roman"/>
                <a:ea typeface="宋体"/>
              </a:rPr>
              <a:t>C</a:t>
            </a:r>
            <a:endParaRPr lang="zh-CN" altLang="en-US" sz="36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0525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548</Words>
  <Application>Microsoft Office PowerPoint</Application>
  <PresentationFormat>自定义</PresentationFormat>
  <Paragraphs>31</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2025-09-13T09:01:37Z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